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3"/>
  </p:notesMasterIdLst>
  <p:sldIdLst>
    <p:sldId id="256" r:id="rId2"/>
    <p:sldId id="257" r:id="rId3"/>
    <p:sldId id="259" r:id="rId4"/>
    <p:sldId id="260" r:id="rId5"/>
    <p:sldId id="258" r:id="rId6"/>
    <p:sldId id="262" r:id="rId7"/>
    <p:sldId id="261" r:id="rId8"/>
    <p:sldId id="264" r:id="rId9"/>
    <p:sldId id="263" r:id="rId10"/>
    <p:sldId id="266"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25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E57F8C-06CD-7249-947B-D06A61164F01}" type="datetimeFigureOut">
              <a:rPr lang="en-US" smtClean="0"/>
              <a:t>10/3/15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B6372-1E25-AE41-B7B3-57C99DBDE227}" type="slidenum">
              <a:rPr lang="en-US" smtClean="0"/>
              <a:t>‹#›</a:t>
            </a:fld>
            <a:endParaRPr lang="en-US"/>
          </a:p>
        </p:txBody>
      </p:sp>
    </p:spTree>
    <p:extLst>
      <p:ext uri="{BB962C8B-B14F-4D97-AF65-F5344CB8AC3E}">
        <p14:creationId xmlns:p14="http://schemas.microsoft.com/office/powerpoint/2010/main" val="12035171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B6372-1E25-AE41-B7B3-57C99DBDE227}" type="slidenum">
              <a:rPr lang="en-US" smtClean="0"/>
              <a:t>11</a:t>
            </a:fld>
            <a:endParaRPr lang="en-US"/>
          </a:p>
        </p:txBody>
      </p:sp>
    </p:spTree>
    <p:extLst>
      <p:ext uri="{BB962C8B-B14F-4D97-AF65-F5344CB8AC3E}">
        <p14:creationId xmlns:p14="http://schemas.microsoft.com/office/powerpoint/2010/main" val="3374259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October 3, 2015</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October 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October 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October 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October 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October 3,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October 3, 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October 3, 2015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October 3, 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October 3, 2015</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October 3, 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October 3, 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85000" lnSpcReduction="10000"/>
          </a:bodyPr>
          <a:lstStyle/>
          <a:p>
            <a:pPr algn="ctr"/>
            <a:endParaRPr lang="en-US" i="1" dirty="0" smtClean="0"/>
          </a:p>
          <a:p>
            <a:pPr algn="ctr"/>
            <a:r>
              <a:rPr lang="en-US" i="1" dirty="0" smtClean="0"/>
              <a:t>Building American Leaders Through Sailing</a:t>
            </a:r>
          </a:p>
          <a:p>
            <a:pPr algn="ctr"/>
            <a:endParaRPr lang="en-US" dirty="0" smtClean="0"/>
          </a:p>
          <a:p>
            <a:pPr algn="ctr"/>
            <a:r>
              <a:rPr lang="en-US" dirty="0" smtClean="0"/>
              <a:t>Corporate Programs</a:t>
            </a:r>
            <a:endParaRPr lang="en-US" dirty="0"/>
          </a:p>
        </p:txBody>
      </p:sp>
      <p:pic>
        <p:nvPicPr>
          <p:cNvPr id="4" name="Picture 3" descr="LogoSailingingHorzSticker3.375x4w.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34468" y="2438123"/>
            <a:ext cx="2350171" cy="1982957"/>
          </a:xfrm>
          <a:prstGeom prst="rect">
            <a:avLst/>
          </a:prstGeom>
        </p:spPr>
      </p:pic>
      <p:sp>
        <p:nvSpPr>
          <p:cNvPr id="2" name="TextBox 1"/>
          <p:cNvSpPr txBox="1"/>
          <p:nvPr/>
        </p:nvSpPr>
        <p:spPr>
          <a:xfrm>
            <a:off x="4853330" y="226347"/>
            <a:ext cx="3189837" cy="1384995"/>
          </a:xfrm>
          <a:prstGeom prst="rect">
            <a:avLst/>
          </a:prstGeom>
          <a:noFill/>
        </p:spPr>
        <p:txBody>
          <a:bodyPr wrap="square" rtlCol="0">
            <a:spAutoFit/>
          </a:bodyPr>
          <a:lstStyle/>
          <a:p>
            <a:r>
              <a:rPr lang="en-US" sz="1400" i="1" dirty="0">
                <a:solidFill>
                  <a:srgbClr val="FFFFFF"/>
                </a:solidFill>
              </a:rPr>
              <a:t>“We had to make split second decisions and work as a team.  The more we worked as a team the easier it was but this wasn’t a cruise around the Bay.  I feel like an athlete!”</a:t>
            </a:r>
          </a:p>
        </p:txBody>
      </p:sp>
    </p:spTree>
    <p:extLst>
      <p:ext uri="{BB962C8B-B14F-4D97-AF65-F5344CB8AC3E}">
        <p14:creationId xmlns:p14="http://schemas.microsoft.com/office/powerpoint/2010/main" val="20731415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5242"/>
          </a:xfrm>
        </p:spPr>
        <p:txBody>
          <a:bodyPr>
            <a:normAutofit fontScale="90000"/>
          </a:bodyPr>
          <a:lstStyle/>
          <a:p>
            <a:r>
              <a:rPr lang="en-US" dirty="0" smtClean="0"/>
              <a:t>Add </a:t>
            </a:r>
            <a:r>
              <a:rPr lang="en-US" dirty="0" err="1" smtClean="0"/>
              <a:t>Ons</a:t>
            </a:r>
            <a:r>
              <a:rPr lang="en-US" dirty="0" smtClean="0"/>
              <a:t> Continued</a:t>
            </a:r>
            <a:endParaRPr lang="en-US" dirty="0"/>
          </a:p>
        </p:txBody>
      </p:sp>
      <p:sp>
        <p:nvSpPr>
          <p:cNvPr id="3" name="Content Placeholder 2"/>
          <p:cNvSpPr>
            <a:spLocks noGrp="1"/>
          </p:cNvSpPr>
          <p:nvPr>
            <p:ph idx="1"/>
          </p:nvPr>
        </p:nvSpPr>
        <p:spPr>
          <a:xfrm>
            <a:off x="1043492" y="1831650"/>
            <a:ext cx="6777317" cy="4000980"/>
          </a:xfrm>
        </p:spPr>
        <p:txBody>
          <a:bodyPr/>
          <a:lstStyle/>
          <a:p>
            <a:pPr lvl="1"/>
            <a:r>
              <a:rPr lang="en-US" sz="1600" dirty="0"/>
              <a:t>Overnight </a:t>
            </a:r>
            <a:r>
              <a:rPr lang="en-US" sz="1600" dirty="0" smtClean="0"/>
              <a:t>Accommodations</a:t>
            </a:r>
            <a:r>
              <a:rPr lang="en-US" sz="1600" dirty="0"/>
              <a:t>: Basic to </a:t>
            </a:r>
            <a:r>
              <a:rPr lang="en-US" sz="1600" dirty="0" err="1"/>
              <a:t>Oheka</a:t>
            </a:r>
            <a:r>
              <a:rPr lang="en-US" sz="1600" dirty="0"/>
              <a:t> Castle</a:t>
            </a:r>
          </a:p>
          <a:p>
            <a:pPr lvl="1"/>
            <a:r>
              <a:rPr lang="en-US" sz="1600" dirty="0"/>
              <a:t>Transfers to </a:t>
            </a:r>
            <a:r>
              <a:rPr lang="en-US" sz="1600" dirty="0" smtClean="0"/>
              <a:t>the City</a:t>
            </a:r>
            <a:endParaRPr lang="en-US" sz="1600" dirty="0"/>
          </a:p>
          <a:p>
            <a:pPr lvl="1"/>
            <a:r>
              <a:rPr lang="en-US" sz="1600" dirty="0"/>
              <a:t>Traditional </a:t>
            </a:r>
            <a:r>
              <a:rPr lang="en-US" sz="1600" dirty="0" smtClean="0"/>
              <a:t>Ropes </a:t>
            </a:r>
            <a:r>
              <a:rPr lang="en-US" sz="1600" dirty="0"/>
              <a:t>a</a:t>
            </a:r>
            <a:r>
              <a:rPr lang="en-US" sz="1600" dirty="0" smtClean="0"/>
              <a:t>ctivities</a:t>
            </a:r>
          </a:p>
          <a:p>
            <a:pPr lvl="1"/>
            <a:endParaRPr lang="en-US" sz="1600" dirty="0"/>
          </a:p>
          <a:p>
            <a:pPr lvl="1"/>
            <a:endParaRPr lang="en-US" sz="1600" dirty="0"/>
          </a:p>
          <a:p>
            <a:pPr lvl="1"/>
            <a:r>
              <a:rPr lang="en-US" sz="1600" dirty="0"/>
              <a:t>Video </a:t>
            </a:r>
            <a:r>
              <a:rPr lang="en-US" sz="1600" dirty="0" smtClean="0"/>
              <a:t>and Photography</a:t>
            </a:r>
            <a:endParaRPr lang="en-US" sz="1600" dirty="0"/>
          </a:p>
          <a:p>
            <a:pPr lvl="1"/>
            <a:r>
              <a:rPr lang="en-US" sz="1600" dirty="0"/>
              <a:t>Meeting </a:t>
            </a:r>
            <a:r>
              <a:rPr lang="en-US" sz="1600" dirty="0" smtClean="0"/>
              <a:t>Rooms </a:t>
            </a:r>
            <a:r>
              <a:rPr lang="en-US" sz="1600" dirty="0"/>
              <a:t>and AV E</a:t>
            </a:r>
            <a:r>
              <a:rPr lang="en-US" sz="1600" dirty="0" smtClean="0"/>
              <a:t>quipment</a:t>
            </a:r>
            <a:endParaRPr lang="en-US" sz="1600" dirty="0"/>
          </a:p>
          <a:p>
            <a:pPr lvl="1"/>
            <a:r>
              <a:rPr lang="en-US" sz="1600" dirty="0"/>
              <a:t>Other </a:t>
            </a:r>
            <a:r>
              <a:rPr lang="en-US" sz="1600" dirty="0" smtClean="0"/>
              <a:t>Entertainment</a:t>
            </a:r>
            <a:endParaRPr lang="en-US" sz="1600" dirty="0"/>
          </a:p>
          <a:p>
            <a:pPr lvl="1"/>
            <a:r>
              <a:rPr lang="en-US" sz="1600" dirty="0"/>
              <a:t>Historical and Wine Tours</a:t>
            </a:r>
          </a:p>
          <a:p>
            <a:endParaRPr lang="en-US" dirty="0"/>
          </a:p>
        </p:txBody>
      </p:sp>
      <p:pic>
        <p:nvPicPr>
          <p:cNvPr id="4" name="Picture 3" descr="IMGP151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23725" y="2249311"/>
            <a:ext cx="2344509" cy="1758382"/>
          </a:xfrm>
          <a:prstGeom prst="rect">
            <a:avLst/>
          </a:prstGeom>
          <a:ln>
            <a:solidFill>
              <a:srgbClr val="000000"/>
            </a:solidFill>
          </a:ln>
        </p:spPr>
      </p:pic>
      <p:pic>
        <p:nvPicPr>
          <p:cNvPr id="5" name="Picture 4" descr="tumblr_lpvsi0zycW1r0n72j.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03585" y="4652389"/>
            <a:ext cx="2575209" cy="1716136"/>
          </a:xfrm>
          <a:prstGeom prst="rect">
            <a:avLst/>
          </a:prstGeom>
          <a:ln>
            <a:solidFill>
              <a:srgbClr val="000000"/>
            </a:solidFill>
          </a:ln>
        </p:spPr>
      </p:pic>
      <p:pic>
        <p:nvPicPr>
          <p:cNvPr id="6" name="Picture 5" descr="IMG_1130.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88949" y="4212793"/>
            <a:ext cx="2341718" cy="1756289"/>
          </a:xfrm>
          <a:prstGeom prst="rect">
            <a:avLst/>
          </a:prstGeom>
          <a:ln>
            <a:solidFill>
              <a:srgbClr val="000000"/>
            </a:solidFill>
          </a:ln>
        </p:spPr>
      </p:pic>
      <p:sp>
        <p:nvSpPr>
          <p:cNvPr id="8" name="Rectangle 7"/>
          <p:cNvSpPr/>
          <p:nvPr/>
        </p:nvSpPr>
        <p:spPr>
          <a:xfrm>
            <a:off x="4677302" y="1"/>
            <a:ext cx="3390932" cy="646331"/>
          </a:xfrm>
          <a:prstGeom prst="rect">
            <a:avLst/>
          </a:prstGeom>
        </p:spPr>
        <p:txBody>
          <a:bodyPr wrap="square">
            <a:spAutoFit/>
          </a:bodyPr>
          <a:lstStyle/>
          <a:p>
            <a:r>
              <a:rPr lang="en-US" sz="1200" i="1" dirty="0" smtClean="0">
                <a:solidFill>
                  <a:srgbClr val="FFFFFF"/>
                </a:solidFill>
              </a:rPr>
              <a:t>“Great </a:t>
            </a:r>
            <a:r>
              <a:rPr lang="en-US" sz="1200" i="1" dirty="0">
                <a:solidFill>
                  <a:srgbClr val="FFFFFF"/>
                </a:solidFill>
              </a:rPr>
              <a:t>day yesterday.  The match 40 are terrific.  What fun.  I have uploaded 28 photos </a:t>
            </a:r>
            <a:r>
              <a:rPr lang="en-US" sz="1200" i="1" dirty="0" smtClean="0">
                <a:solidFill>
                  <a:srgbClr val="FFFFFF"/>
                </a:solidFill>
              </a:rPr>
              <a:t>to </a:t>
            </a:r>
            <a:r>
              <a:rPr lang="en-US" sz="1200" i="1" dirty="0">
                <a:solidFill>
                  <a:srgbClr val="FFFFFF"/>
                </a:solidFill>
              </a:rPr>
              <a:t>my </a:t>
            </a:r>
            <a:r>
              <a:rPr lang="en-US" sz="1200" i="1" dirty="0" smtClean="0">
                <a:solidFill>
                  <a:srgbClr val="FFFFFF"/>
                </a:solidFill>
              </a:rPr>
              <a:t>website.”</a:t>
            </a:r>
            <a:endParaRPr lang="en-US" sz="1200" i="1" dirty="0">
              <a:solidFill>
                <a:srgbClr val="FFFFFF"/>
              </a:solidFill>
            </a:endParaRPr>
          </a:p>
        </p:txBody>
      </p:sp>
    </p:spTree>
    <p:extLst>
      <p:ext uri="{BB962C8B-B14F-4D97-AF65-F5344CB8AC3E}">
        <p14:creationId xmlns:p14="http://schemas.microsoft.com/office/powerpoint/2010/main" val="3868870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a:t>
            </a:r>
            <a:endParaRPr lang="en-US" dirty="0"/>
          </a:p>
        </p:txBody>
      </p:sp>
      <p:sp>
        <p:nvSpPr>
          <p:cNvPr id="3" name="Content Placeholder 2"/>
          <p:cNvSpPr>
            <a:spLocks noGrp="1"/>
          </p:cNvSpPr>
          <p:nvPr>
            <p:ph idx="1"/>
          </p:nvPr>
        </p:nvSpPr>
        <p:spPr>
          <a:xfrm>
            <a:off x="586194" y="3113804"/>
            <a:ext cx="7234616" cy="2930637"/>
          </a:xfrm>
        </p:spPr>
        <p:txBody>
          <a:bodyPr>
            <a:normAutofit/>
          </a:bodyPr>
          <a:lstStyle/>
          <a:p>
            <a:pPr marL="365760" lvl="1" indent="0">
              <a:buNone/>
            </a:pPr>
            <a:endParaRPr lang="en-US" dirty="0" smtClean="0"/>
          </a:p>
          <a:p>
            <a:pPr marL="365760" lvl="1" indent="0">
              <a:buNone/>
            </a:pPr>
            <a:endParaRPr lang="en-US" dirty="0"/>
          </a:p>
          <a:p>
            <a:pPr marL="365760" lvl="1" indent="0">
              <a:buNone/>
            </a:pPr>
            <a:r>
              <a:rPr lang="en-US" sz="1400" i="1" dirty="0" smtClean="0"/>
              <a:t>All </a:t>
            </a:r>
            <a:r>
              <a:rPr lang="en-US" sz="1400" i="1" dirty="0"/>
              <a:t>pricing will </a:t>
            </a:r>
            <a:r>
              <a:rPr lang="en-US" sz="1400" i="1" dirty="0" smtClean="0"/>
              <a:t>be customized to suit </a:t>
            </a:r>
          </a:p>
          <a:p>
            <a:pPr marL="365760" lvl="1" indent="0">
              <a:buNone/>
            </a:pPr>
            <a:endParaRPr lang="en-US" sz="1400" i="1" dirty="0"/>
          </a:p>
          <a:p>
            <a:pPr marL="365760" lvl="1" indent="0">
              <a:buNone/>
            </a:pPr>
            <a:r>
              <a:rPr lang="en-US" sz="1400" i="1" dirty="0" smtClean="0"/>
              <a:t>To schedule your event please call: 516 802 0368 or email  </a:t>
            </a:r>
            <a:r>
              <a:rPr lang="en-US" sz="1400" i="1" dirty="0" err="1" smtClean="0"/>
              <a:t>race@oakcliffsailing.org</a:t>
            </a:r>
            <a:endParaRPr lang="en-US" sz="1400" i="1" dirty="0"/>
          </a:p>
          <a:p>
            <a:pPr lvl="1"/>
            <a:endParaRPr lang="en-US" dirty="0" smtClean="0"/>
          </a:p>
          <a:p>
            <a:pPr lvl="1"/>
            <a:endParaRPr lang="en-US" dirty="0"/>
          </a:p>
        </p:txBody>
      </p:sp>
      <p:pic>
        <p:nvPicPr>
          <p:cNvPr id="4" name="Picture 3" descr="IMG_105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4281" y="280852"/>
            <a:ext cx="2963953" cy="2222965"/>
          </a:xfrm>
          <a:prstGeom prst="rect">
            <a:avLst/>
          </a:prstGeom>
        </p:spPr>
      </p:pic>
      <p:sp>
        <p:nvSpPr>
          <p:cNvPr id="5" name="TextBox 4"/>
          <p:cNvSpPr txBox="1"/>
          <p:nvPr/>
        </p:nvSpPr>
        <p:spPr>
          <a:xfrm>
            <a:off x="5104281" y="2538886"/>
            <a:ext cx="2963953" cy="246221"/>
          </a:xfrm>
          <a:prstGeom prst="rect">
            <a:avLst/>
          </a:prstGeom>
          <a:noFill/>
        </p:spPr>
        <p:txBody>
          <a:bodyPr wrap="square" rtlCol="0">
            <a:spAutoFit/>
          </a:bodyPr>
          <a:lstStyle/>
          <a:p>
            <a:r>
              <a:rPr lang="en-US" sz="1000" i="1" dirty="0" smtClean="0"/>
              <a:t>You’ll look back at Oakcliff as life -changing</a:t>
            </a:r>
            <a:endParaRPr lang="en-US" sz="1000" i="1" dirty="0"/>
          </a:p>
        </p:txBody>
      </p:sp>
    </p:spTree>
    <p:extLst>
      <p:ext uri="{BB962C8B-B14F-4D97-AF65-F5344CB8AC3E}">
        <p14:creationId xmlns:p14="http://schemas.microsoft.com/office/powerpoint/2010/main" val="18209460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104" y="1027664"/>
            <a:ext cx="7876968" cy="610422"/>
          </a:xfrm>
        </p:spPr>
        <p:txBody>
          <a:bodyPr>
            <a:noAutofit/>
          </a:bodyPr>
          <a:lstStyle/>
          <a:p>
            <a:r>
              <a:rPr lang="en-US" sz="3200" dirty="0" smtClean="0"/>
              <a:t>Oakcliff Forms Your Team Through Sail</a:t>
            </a:r>
            <a:endParaRPr lang="en-US" sz="3200" dirty="0"/>
          </a:p>
        </p:txBody>
      </p:sp>
      <p:sp>
        <p:nvSpPr>
          <p:cNvPr id="3" name="Content Placeholder 2"/>
          <p:cNvSpPr>
            <a:spLocks noGrp="1"/>
          </p:cNvSpPr>
          <p:nvPr>
            <p:ph idx="1"/>
          </p:nvPr>
        </p:nvSpPr>
        <p:spPr>
          <a:xfrm>
            <a:off x="549556" y="1929338"/>
            <a:ext cx="8023516" cy="3903292"/>
          </a:xfrm>
        </p:spPr>
        <p:txBody>
          <a:bodyPr>
            <a:normAutofit/>
          </a:bodyPr>
          <a:lstStyle/>
          <a:p>
            <a:pPr marL="68580" indent="0">
              <a:buNone/>
            </a:pPr>
            <a:r>
              <a:rPr lang="en-US" sz="1400" dirty="0" smtClean="0"/>
              <a:t>Sailing is a rather rarified sport. The beauty of this neutralizing platform is that your teams will start the day with the decks cleared, everyone equally tentative, ready to discover new strengths, to overcome weaknesses and to build towards a strong and vibrant future.</a:t>
            </a:r>
          </a:p>
          <a:p>
            <a:endParaRPr lang="en-US" sz="1400" dirty="0" smtClean="0"/>
          </a:p>
          <a:p>
            <a:pPr marL="68580" indent="0">
              <a:buNone/>
            </a:pPr>
            <a:r>
              <a:rPr lang="en-US" sz="1400" dirty="0" smtClean="0"/>
              <a:t>No other sport offers such an ideal platform for corporate and group training and team building.</a:t>
            </a:r>
          </a:p>
          <a:p>
            <a:pPr marL="68580" indent="0">
              <a:buNone/>
            </a:pPr>
            <a:endParaRPr lang="en-US" sz="1400" dirty="0"/>
          </a:p>
          <a:p>
            <a:pPr marL="68580" indent="0">
              <a:buNone/>
            </a:pPr>
            <a:r>
              <a:rPr lang="en-US" sz="1400" dirty="0" smtClean="0"/>
              <a:t>Oakcliff trains corporate groups from 5 to 75. Using fleets of vessels ranging from 30 to 50 feet in length Oakcliff’s customized programs run from 2 hours to 2 days. The myriad of options ensure that your experience will deliver long lasting positive effects on your group.</a:t>
            </a:r>
            <a:endParaRPr lang="en-US" sz="1400" dirty="0"/>
          </a:p>
        </p:txBody>
      </p:sp>
      <p:pic>
        <p:nvPicPr>
          <p:cNvPr id="5" name="Picture 4" descr="IMGP275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43748" y="4586023"/>
            <a:ext cx="2752518" cy="2064389"/>
          </a:xfrm>
          <a:prstGeom prst="rect">
            <a:avLst/>
          </a:prstGeom>
          <a:ln>
            <a:solidFill>
              <a:srgbClr val="000000"/>
            </a:solidFill>
          </a:ln>
        </p:spPr>
      </p:pic>
      <p:pic>
        <p:nvPicPr>
          <p:cNvPr id="7" name="Picture 6" descr="dnwndshield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477" y="4532373"/>
            <a:ext cx="1477019" cy="2224216"/>
          </a:xfrm>
          <a:prstGeom prst="rect">
            <a:avLst/>
          </a:prstGeom>
          <a:ln>
            <a:solidFill>
              <a:srgbClr val="000000"/>
            </a:solidFill>
          </a:ln>
        </p:spPr>
      </p:pic>
      <p:pic>
        <p:nvPicPr>
          <p:cNvPr id="8" name="Picture 7" descr="IMGP2679.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36617" y="4532373"/>
            <a:ext cx="1636455" cy="2224216"/>
          </a:xfrm>
          <a:prstGeom prst="rect">
            <a:avLst/>
          </a:prstGeom>
          <a:ln>
            <a:solidFill>
              <a:srgbClr val="000000"/>
            </a:solidFill>
          </a:ln>
        </p:spPr>
      </p:pic>
      <p:sp>
        <p:nvSpPr>
          <p:cNvPr id="6" name="Rectangle 5"/>
          <p:cNvSpPr/>
          <p:nvPr/>
        </p:nvSpPr>
        <p:spPr>
          <a:xfrm>
            <a:off x="4627009" y="-25150"/>
            <a:ext cx="3558270" cy="646331"/>
          </a:xfrm>
          <a:prstGeom prst="rect">
            <a:avLst/>
          </a:prstGeom>
        </p:spPr>
        <p:txBody>
          <a:bodyPr wrap="square">
            <a:spAutoFit/>
          </a:bodyPr>
          <a:lstStyle/>
          <a:p>
            <a:r>
              <a:rPr lang="en-US" sz="1200" i="1" dirty="0" smtClean="0">
                <a:solidFill>
                  <a:srgbClr val="FFFFFF"/>
                </a:solidFill>
              </a:rPr>
              <a:t>“We </a:t>
            </a:r>
            <a:r>
              <a:rPr lang="en-US" sz="1200" i="1" dirty="0">
                <a:solidFill>
                  <a:srgbClr val="FFFFFF"/>
                </a:solidFill>
              </a:rPr>
              <a:t>were out of our comfort zone, got to know </a:t>
            </a:r>
            <a:r>
              <a:rPr lang="en-US" sz="1200" i="1" dirty="0" smtClean="0">
                <a:solidFill>
                  <a:srgbClr val="FFFFFF"/>
                </a:solidFill>
              </a:rPr>
              <a:t>our colleagues </a:t>
            </a:r>
            <a:r>
              <a:rPr lang="en-US" sz="1200" i="1" dirty="0">
                <a:solidFill>
                  <a:srgbClr val="FFFFFF"/>
                </a:solidFill>
              </a:rPr>
              <a:t>very </a:t>
            </a:r>
            <a:r>
              <a:rPr lang="en-US" sz="1200" i="1" dirty="0" smtClean="0">
                <a:solidFill>
                  <a:srgbClr val="FFFFFF"/>
                </a:solidFill>
              </a:rPr>
              <a:t>quickly, all  </a:t>
            </a:r>
            <a:r>
              <a:rPr lang="en-US" sz="1200" i="1" dirty="0">
                <a:solidFill>
                  <a:srgbClr val="FFFFFF"/>
                </a:solidFill>
              </a:rPr>
              <a:t>in a fun learning environment</a:t>
            </a:r>
            <a:r>
              <a:rPr lang="en-US" sz="1200" i="1" dirty="0" smtClean="0">
                <a:solidFill>
                  <a:srgbClr val="FFFFFF"/>
                </a:solidFill>
              </a:rPr>
              <a:t>.”</a:t>
            </a:r>
            <a:endParaRPr lang="en-US" sz="1200" i="1" dirty="0">
              <a:solidFill>
                <a:srgbClr val="FFFFFF"/>
              </a:solidFill>
            </a:endParaRPr>
          </a:p>
        </p:txBody>
      </p:sp>
    </p:spTree>
    <p:extLst>
      <p:ext uri="{BB962C8B-B14F-4D97-AF65-F5344CB8AC3E}">
        <p14:creationId xmlns:p14="http://schemas.microsoft.com/office/powerpoint/2010/main" val="18543825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892" y="1027664"/>
            <a:ext cx="7384342" cy="586681"/>
          </a:xfrm>
        </p:spPr>
        <p:txBody>
          <a:bodyPr>
            <a:normAutofit fontScale="90000"/>
          </a:bodyPr>
          <a:lstStyle/>
          <a:p>
            <a:r>
              <a:rPr lang="en-US" dirty="0" smtClean="0"/>
              <a:t>Push the Limits of Nature</a:t>
            </a:r>
            <a:endParaRPr lang="en-US" dirty="0"/>
          </a:p>
        </p:txBody>
      </p:sp>
      <p:sp>
        <p:nvSpPr>
          <p:cNvPr id="3" name="Content Placeholder 2"/>
          <p:cNvSpPr>
            <a:spLocks noGrp="1"/>
          </p:cNvSpPr>
          <p:nvPr>
            <p:ph idx="1"/>
          </p:nvPr>
        </p:nvSpPr>
        <p:spPr>
          <a:xfrm>
            <a:off x="541334" y="1709539"/>
            <a:ext cx="8084774" cy="2991056"/>
          </a:xfrm>
        </p:spPr>
        <p:txBody>
          <a:bodyPr>
            <a:normAutofit/>
          </a:bodyPr>
          <a:lstStyle/>
          <a:p>
            <a:pPr marL="68580" indent="0">
              <a:buNone/>
            </a:pPr>
            <a:r>
              <a:rPr lang="en-US" sz="1400" dirty="0" smtClean="0"/>
              <a:t>It is not all polished varnish and cotton sails, sailing is intense.  Participants are pushed to harness the forces of nature to propel their boats around the course and to the finish line.  </a:t>
            </a:r>
          </a:p>
          <a:p>
            <a:pPr marL="68580" indent="0">
              <a:buNone/>
            </a:pPr>
            <a:endParaRPr lang="en-US" sz="1400" dirty="0"/>
          </a:p>
          <a:p>
            <a:pPr marL="68580" indent="0">
              <a:buNone/>
            </a:pPr>
            <a:r>
              <a:rPr lang="en-US" sz="1400" dirty="0" smtClean="0"/>
              <a:t>Oakcliff’s Match 40s are the perfect boat allowing participants to test their limits and operate the boat as a newly configured team.  Coaches are near for safety purposes but you and your crew are running the ship and deciding the course your team will take</a:t>
            </a:r>
            <a:r>
              <a:rPr lang="en-US" sz="1800" dirty="0" smtClean="0"/>
              <a:t>.</a:t>
            </a:r>
          </a:p>
          <a:p>
            <a:pPr marL="68580" indent="0">
              <a:buNone/>
            </a:pPr>
            <a:endParaRPr lang="en-US" sz="1800" dirty="0" smtClean="0"/>
          </a:p>
          <a:p>
            <a:pPr marL="68580" indent="0">
              <a:buNone/>
            </a:pPr>
            <a:r>
              <a:rPr lang="en-US" sz="1400" dirty="0" smtClean="0"/>
              <a:t>Participants will actively work through </a:t>
            </a:r>
            <a:r>
              <a:rPr lang="en-US" sz="1400" dirty="0"/>
              <a:t>calculated risk </a:t>
            </a:r>
            <a:r>
              <a:rPr lang="en-US" sz="1400" dirty="0" smtClean="0"/>
              <a:t>taking, problem solving, group decision making, communication and build to trust and success. Everyone ends up a winner. </a:t>
            </a:r>
            <a:endParaRPr lang="en-US" sz="1800" i="1" dirty="0"/>
          </a:p>
          <a:p>
            <a:pPr marL="68580" indent="0">
              <a:buNone/>
            </a:pPr>
            <a:endParaRPr lang="en-US" sz="1800" dirty="0" smtClean="0"/>
          </a:p>
          <a:p>
            <a:pPr marL="68580" indent="0">
              <a:buNone/>
            </a:pPr>
            <a:endParaRPr lang="en-US" sz="1800" dirty="0"/>
          </a:p>
        </p:txBody>
      </p:sp>
      <p:pic>
        <p:nvPicPr>
          <p:cNvPr id="5" name="Picture 4" descr="timthumb-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1334" y="4383109"/>
            <a:ext cx="2946392" cy="1949818"/>
          </a:xfrm>
          <a:prstGeom prst="rect">
            <a:avLst/>
          </a:prstGeom>
          <a:ln>
            <a:solidFill>
              <a:srgbClr val="000000"/>
            </a:solidFill>
          </a:ln>
        </p:spPr>
      </p:pic>
      <p:pic>
        <p:nvPicPr>
          <p:cNvPr id="6" name="Picture 5" descr="timthumb-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6288" y="4383109"/>
            <a:ext cx="2999820" cy="1949818"/>
          </a:xfrm>
          <a:prstGeom prst="rect">
            <a:avLst/>
          </a:prstGeom>
          <a:ln>
            <a:solidFill>
              <a:srgbClr val="000000"/>
            </a:solidFill>
          </a:ln>
        </p:spPr>
      </p:pic>
      <p:pic>
        <p:nvPicPr>
          <p:cNvPr id="7" name="Picture 6" descr="IMGP170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90433" y="4225004"/>
            <a:ext cx="1831852" cy="2486463"/>
          </a:xfrm>
          <a:prstGeom prst="rect">
            <a:avLst/>
          </a:prstGeom>
          <a:ln>
            <a:solidFill>
              <a:srgbClr val="000000"/>
            </a:solidFill>
          </a:ln>
        </p:spPr>
      </p:pic>
      <p:sp>
        <p:nvSpPr>
          <p:cNvPr id="8" name="Rectangle 7"/>
          <p:cNvSpPr/>
          <p:nvPr/>
        </p:nvSpPr>
        <p:spPr>
          <a:xfrm>
            <a:off x="4614434" y="-12575"/>
            <a:ext cx="3616029" cy="646331"/>
          </a:xfrm>
          <a:prstGeom prst="rect">
            <a:avLst/>
          </a:prstGeom>
        </p:spPr>
        <p:txBody>
          <a:bodyPr wrap="square">
            <a:spAutoFit/>
          </a:bodyPr>
          <a:lstStyle/>
          <a:p>
            <a:r>
              <a:rPr lang="en-US" sz="1200" i="1" dirty="0">
                <a:solidFill>
                  <a:srgbClr val="FFFFFF"/>
                </a:solidFill>
              </a:rPr>
              <a:t>“I learned about </a:t>
            </a:r>
            <a:r>
              <a:rPr lang="en-US" sz="1200" i="1" dirty="0" smtClean="0">
                <a:solidFill>
                  <a:srgbClr val="FFFFFF"/>
                </a:solidFill>
              </a:rPr>
              <a:t>sailing;  </a:t>
            </a:r>
            <a:r>
              <a:rPr lang="en-US" sz="1200" i="1" dirty="0">
                <a:solidFill>
                  <a:srgbClr val="FFFFFF"/>
                </a:solidFill>
              </a:rPr>
              <a:t>keeping a eye on the boat and </a:t>
            </a:r>
            <a:r>
              <a:rPr lang="en-US" sz="1200" i="1" dirty="0" smtClean="0">
                <a:solidFill>
                  <a:srgbClr val="FFFFFF"/>
                </a:solidFill>
              </a:rPr>
              <a:t>our course as well as the competition. Much like </a:t>
            </a:r>
            <a:r>
              <a:rPr lang="en-US" sz="1200" i="1" dirty="0">
                <a:solidFill>
                  <a:srgbClr val="FFFFFF"/>
                </a:solidFill>
              </a:rPr>
              <a:t>business”</a:t>
            </a:r>
          </a:p>
        </p:txBody>
      </p:sp>
    </p:spTree>
    <p:extLst>
      <p:ext uri="{BB962C8B-B14F-4D97-AF65-F5344CB8AC3E}">
        <p14:creationId xmlns:p14="http://schemas.microsoft.com/office/powerpoint/2010/main" val="20894889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679" y="1027664"/>
            <a:ext cx="7974667" cy="1143000"/>
          </a:xfrm>
        </p:spPr>
        <p:txBody>
          <a:bodyPr>
            <a:normAutofit fontScale="90000"/>
          </a:bodyPr>
          <a:lstStyle/>
          <a:p>
            <a:r>
              <a:rPr lang="en-US" dirty="0" smtClean="0"/>
              <a:t>As Casual or Facilitated as Your Winds </a:t>
            </a:r>
            <a:r>
              <a:rPr lang="en-US" dirty="0"/>
              <a:t>D</a:t>
            </a:r>
            <a:r>
              <a:rPr lang="en-US" dirty="0" smtClean="0"/>
              <a:t>ictate</a:t>
            </a:r>
            <a:endParaRPr lang="en-US" dirty="0"/>
          </a:p>
        </p:txBody>
      </p:sp>
      <p:sp>
        <p:nvSpPr>
          <p:cNvPr id="3" name="Content Placeholder 2"/>
          <p:cNvSpPr>
            <a:spLocks noGrp="1"/>
          </p:cNvSpPr>
          <p:nvPr>
            <p:ph idx="1"/>
          </p:nvPr>
        </p:nvSpPr>
        <p:spPr>
          <a:xfrm>
            <a:off x="476282" y="2323652"/>
            <a:ext cx="8170065" cy="2483773"/>
          </a:xfrm>
        </p:spPr>
        <p:txBody>
          <a:bodyPr>
            <a:normAutofit/>
          </a:bodyPr>
          <a:lstStyle/>
          <a:p>
            <a:pPr marL="68580" indent="0">
              <a:buNone/>
            </a:pPr>
            <a:r>
              <a:rPr lang="en-US" sz="1400" dirty="0" smtClean="0"/>
              <a:t>Oakcliff has on-site coaches experienced in team building, corporate presentations and facilitation.  We also believe that the sheer experience of forming a team and navigating around the bay can have lasting positive impact on each individual and on the organization as a whole.  </a:t>
            </a:r>
          </a:p>
          <a:p>
            <a:pPr marL="68580" indent="0">
              <a:buNone/>
            </a:pPr>
            <a:endParaRPr lang="en-US" sz="1400" dirty="0"/>
          </a:p>
          <a:p>
            <a:pPr marL="68580" indent="0">
              <a:buNone/>
            </a:pPr>
            <a:r>
              <a:rPr lang="en-US" sz="1400" dirty="0" smtClean="0"/>
              <a:t>You tell us – Casual or Formal? Happy accident or Facilitated?  We’ll customize each program for you.</a:t>
            </a:r>
            <a:endParaRPr lang="en-US" sz="1400" dirty="0"/>
          </a:p>
        </p:txBody>
      </p:sp>
      <p:pic>
        <p:nvPicPr>
          <p:cNvPr id="4" name="Picture 3" descr="IMGP1672_2.JPG"/>
          <p:cNvPicPr/>
          <p:nvPr/>
        </p:nvPicPr>
        <p:blipFill>
          <a:blip r:embed="rId2" cstate="screen">
            <a:extLst>
              <a:ext uri="{28A0092B-C50C-407E-A947-70E740481C1C}">
                <a14:useLocalDpi xmlns:a14="http://schemas.microsoft.com/office/drawing/2010/main"/>
              </a:ext>
            </a:extLst>
          </a:blip>
          <a:stretch>
            <a:fillRect/>
          </a:stretch>
        </p:blipFill>
        <p:spPr>
          <a:xfrm>
            <a:off x="6498776" y="4807425"/>
            <a:ext cx="2147570" cy="1695442"/>
          </a:xfrm>
          <a:prstGeom prst="rect">
            <a:avLst/>
          </a:prstGeom>
          <a:ln>
            <a:solidFill>
              <a:srgbClr val="000000"/>
            </a:solidFill>
          </a:ln>
        </p:spPr>
      </p:pic>
      <p:pic>
        <p:nvPicPr>
          <p:cNvPr id="5" name="Picture 4" descr="IMGP293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282" y="4807425"/>
            <a:ext cx="2231808" cy="1673856"/>
          </a:xfrm>
          <a:prstGeom prst="rect">
            <a:avLst/>
          </a:prstGeom>
          <a:ln>
            <a:solidFill>
              <a:srgbClr val="000000"/>
            </a:solidFill>
          </a:ln>
        </p:spPr>
      </p:pic>
      <p:pic>
        <p:nvPicPr>
          <p:cNvPr id="7" name="Picture 6" descr="IMGP236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3973" y="4537770"/>
            <a:ext cx="2620129" cy="1965097"/>
          </a:xfrm>
          <a:prstGeom prst="rect">
            <a:avLst/>
          </a:prstGeom>
          <a:ln>
            <a:solidFill>
              <a:srgbClr val="000000"/>
            </a:solidFill>
          </a:ln>
        </p:spPr>
      </p:pic>
      <p:sp>
        <p:nvSpPr>
          <p:cNvPr id="8" name="Rectangle 7"/>
          <p:cNvSpPr/>
          <p:nvPr/>
        </p:nvSpPr>
        <p:spPr>
          <a:xfrm>
            <a:off x="4601862" y="0"/>
            <a:ext cx="3457683" cy="923330"/>
          </a:xfrm>
          <a:prstGeom prst="rect">
            <a:avLst/>
          </a:prstGeom>
        </p:spPr>
        <p:txBody>
          <a:bodyPr wrap="square">
            <a:spAutoFit/>
          </a:bodyPr>
          <a:lstStyle/>
          <a:p>
            <a:r>
              <a:rPr lang="en-US" sz="1200" i="1" dirty="0" smtClean="0">
                <a:solidFill>
                  <a:srgbClr val="FFFFFF"/>
                </a:solidFill>
              </a:rPr>
              <a:t>“Dawn and the team were great </a:t>
            </a:r>
            <a:r>
              <a:rPr lang="en-US" sz="1200" i="1" dirty="0">
                <a:solidFill>
                  <a:srgbClr val="FFFFFF"/>
                </a:solidFill>
              </a:rPr>
              <a:t>a</a:t>
            </a:r>
            <a:r>
              <a:rPr lang="en-US" sz="1200" i="1" dirty="0" smtClean="0">
                <a:solidFill>
                  <a:srgbClr val="FFFFFF"/>
                </a:solidFill>
              </a:rPr>
              <a:t>nd very flexible </a:t>
            </a:r>
            <a:r>
              <a:rPr lang="en-US" sz="1200" i="1" dirty="0">
                <a:solidFill>
                  <a:srgbClr val="FFFFFF"/>
                </a:solidFill>
              </a:rPr>
              <a:t>in accommodating our group to maximize the </a:t>
            </a:r>
            <a:r>
              <a:rPr lang="en-US" sz="1200" i="1" dirty="0" smtClean="0">
                <a:solidFill>
                  <a:srgbClr val="FFFFFF"/>
                </a:solidFill>
              </a:rPr>
              <a:t>experience.”</a:t>
            </a:r>
            <a:endParaRPr lang="en-US" sz="1200" i="1" dirty="0">
              <a:solidFill>
                <a:srgbClr val="FFFFFF"/>
              </a:solidFill>
            </a:endParaRPr>
          </a:p>
          <a:p>
            <a:r>
              <a:rPr lang="en-US" dirty="0"/>
              <a:t> </a:t>
            </a:r>
          </a:p>
        </p:txBody>
      </p:sp>
    </p:spTree>
    <p:extLst>
      <p:ext uri="{BB962C8B-B14F-4D97-AF65-F5344CB8AC3E}">
        <p14:creationId xmlns:p14="http://schemas.microsoft.com/office/powerpoint/2010/main" val="18631040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892" y="1027664"/>
            <a:ext cx="7384341" cy="598551"/>
          </a:xfrm>
        </p:spPr>
        <p:txBody>
          <a:bodyPr>
            <a:normAutofit fontScale="90000"/>
          </a:bodyPr>
          <a:lstStyle/>
          <a:p>
            <a:r>
              <a:rPr lang="en-US" dirty="0" smtClean="0"/>
              <a:t>Sailing is Social</a:t>
            </a:r>
            <a:endParaRPr lang="en-US" dirty="0"/>
          </a:p>
        </p:txBody>
      </p:sp>
      <p:sp>
        <p:nvSpPr>
          <p:cNvPr id="3" name="Content Placeholder 2"/>
          <p:cNvSpPr>
            <a:spLocks noGrp="1"/>
          </p:cNvSpPr>
          <p:nvPr>
            <p:ph idx="1"/>
          </p:nvPr>
        </p:nvSpPr>
        <p:spPr>
          <a:xfrm>
            <a:off x="498522" y="1626215"/>
            <a:ext cx="7952427" cy="4163303"/>
          </a:xfrm>
        </p:spPr>
        <p:txBody>
          <a:bodyPr>
            <a:normAutofit/>
          </a:bodyPr>
          <a:lstStyle/>
          <a:p>
            <a:pPr marL="68580" indent="0">
              <a:buNone/>
            </a:pPr>
            <a:r>
              <a:rPr lang="en-US" sz="1600" dirty="0" smtClean="0"/>
              <a:t>Every program allows plenty of time for casual, out of the boardroom interactions. For those groups looking to capitalize on the social activities, Oakcliff has beautiful yachts and launches for casual cruises. After sailing dining activities range from a unique al fresco dining experience to formal sit downs at a local restaurant or even a castle.</a:t>
            </a:r>
          </a:p>
          <a:p>
            <a:pPr marL="68580" indent="0">
              <a:buNone/>
            </a:pPr>
            <a:endParaRPr lang="en-US" sz="1800" dirty="0" smtClean="0"/>
          </a:p>
          <a:p>
            <a:pPr marL="68580" indent="0">
              <a:buNone/>
            </a:pPr>
            <a:r>
              <a:rPr lang="en-US" sz="1600" dirty="0" smtClean="0"/>
              <a:t>Social Program Schedule:</a:t>
            </a:r>
          </a:p>
          <a:p>
            <a:pPr lvl="1"/>
            <a:r>
              <a:rPr lang="en-US" sz="1400" dirty="0" smtClean="0"/>
              <a:t>3:00  	Arrival at Oakcliff (20miles from NYC)</a:t>
            </a:r>
          </a:p>
          <a:p>
            <a:pPr lvl="1"/>
            <a:r>
              <a:rPr lang="en-US" sz="1400" dirty="0" smtClean="0"/>
              <a:t>3:30 	Walk to the boats and learn the ropes</a:t>
            </a:r>
          </a:p>
          <a:p>
            <a:pPr lvl="1"/>
            <a:r>
              <a:rPr lang="en-US" sz="1400" dirty="0" smtClean="0"/>
              <a:t>4:00  	Sail or cruise around the Gatsby-</a:t>
            </a:r>
            <a:r>
              <a:rPr lang="en-US" sz="1400" dirty="0" err="1" smtClean="0"/>
              <a:t>esque</a:t>
            </a:r>
            <a:r>
              <a:rPr lang="en-US" sz="1400" dirty="0" smtClean="0"/>
              <a:t> Oyster Bay</a:t>
            </a:r>
          </a:p>
          <a:p>
            <a:pPr lvl="1"/>
            <a:r>
              <a:rPr lang="en-US" sz="1400" dirty="0" smtClean="0"/>
              <a:t>6:00 	Return to the quaint clubhouse for social activities, mingling and 		entertainment or travel to a formal dinner.</a:t>
            </a:r>
            <a:endParaRPr lang="en-US" sz="1400" dirty="0"/>
          </a:p>
        </p:txBody>
      </p:sp>
      <p:pic>
        <p:nvPicPr>
          <p:cNvPr id="4" name="Picture 3" descr="_JMM122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9230" y="5247902"/>
            <a:ext cx="2737752" cy="1400983"/>
          </a:xfrm>
          <a:prstGeom prst="rect">
            <a:avLst/>
          </a:prstGeom>
          <a:ln>
            <a:solidFill>
              <a:srgbClr val="000000"/>
            </a:solidFill>
          </a:ln>
        </p:spPr>
      </p:pic>
      <p:pic>
        <p:nvPicPr>
          <p:cNvPr id="5" name="Picture 4" descr="IMGP306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84251" y="5160898"/>
            <a:ext cx="1983982" cy="1487987"/>
          </a:xfrm>
          <a:prstGeom prst="rect">
            <a:avLst/>
          </a:prstGeom>
          <a:ln>
            <a:solidFill>
              <a:srgbClr val="000000"/>
            </a:solidFill>
          </a:ln>
        </p:spPr>
      </p:pic>
      <p:sp>
        <p:nvSpPr>
          <p:cNvPr id="7" name="Rectangle 6"/>
          <p:cNvSpPr/>
          <p:nvPr/>
        </p:nvSpPr>
        <p:spPr>
          <a:xfrm>
            <a:off x="4637912" y="0"/>
            <a:ext cx="3516466" cy="577081"/>
          </a:xfrm>
          <a:prstGeom prst="rect">
            <a:avLst/>
          </a:prstGeom>
        </p:spPr>
        <p:txBody>
          <a:bodyPr wrap="square">
            <a:spAutoFit/>
          </a:bodyPr>
          <a:lstStyle/>
          <a:p>
            <a:r>
              <a:rPr lang="en-US" sz="1050" i="1" dirty="0" smtClean="0">
                <a:solidFill>
                  <a:srgbClr val="FFFFFF"/>
                </a:solidFill>
              </a:rPr>
              <a:t>“What a </a:t>
            </a:r>
            <a:r>
              <a:rPr lang="en-US" sz="1050" i="1" dirty="0">
                <a:solidFill>
                  <a:srgbClr val="FFFFFF"/>
                </a:solidFill>
              </a:rPr>
              <a:t>fun day with the team! A</a:t>
            </a:r>
            <a:r>
              <a:rPr lang="en-US" sz="1050" i="1" dirty="0" smtClean="0">
                <a:solidFill>
                  <a:srgbClr val="FFFFFF"/>
                </a:solidFill>
              </a:rPr>
              <a:t> </a:t>
            </a:r>
            <a:r>
              <a:rPr lang="en-US" sz="1050" i="1" dirty="0">
                <a:solidFill>
                  <a:srgbClr val="FFFFFF"/>
                </a:solidFill>
              </a:rPr>
              <a:t>lot of laughs and a lot of </a:t>
            </a:r>
            <a:r>
              <a:rPr lang="en-US" sz="1050" i="1" dirty="0" smtClean="0">
                <a:solidFill>
                  <a:srgbClr val="FFFFFF"/>
                </a:solidFill>
              </a:rPr>
              <a:t>joint learning</a:t>
            </a:r>
            <a:r>
              <a:rPr lang="en-US" sz="1050" i="1" dirty="0">
                <a:solidFill>
                  <a:srgbClr val="FFFFFF"/>
                </a:solidFill>
              </a:rPr>
              <a:t>.  I think everyone got a great introduction </a:t>
            </a:r>
            <a:r>
              <a:rPr lang="en-US" sz="1050" i="1" dirty="0" smtClean="0">
                <a:solidFill>
                  <a:srgbClr val="FFFFFF"/>
                </a:solidFill>
              </a:rPr>
              <a:t>to sailing</a:t>
            </a:r>
            <a:r>
              <a:rPr lang="en-US" sz="1050" i="1" dirty="0">
                <a:solidFill>
                  <a:srgbClr val="FFFFFF"/>
                </a:solidFill>
              </a:rPr>
              <a:t>.</a:t>
            </a:r>
            <a:r>
              <a:rPr lang="en-US" sz="1050" i="1" dirty="0" smtClean="0">
                <a:solidFill>
                  <a:srgbClr val="FFFFFF"/>
                </a:solidFill>
              </a:rPr>
              <a:t> </a:t>
            </a:r>
            <a:r>
              <a:rPr lang="en-US" sz="1050" i="1" dirty="0">
                <a:solidFill>
                  <a:srgbClr val="FFFFFF"/>
                </a:solidFill>
              </a:rPr>
              <a:t>A</a:t>
            </a:r>
            <a:r>
              <a:rPr lang="en-US" sz="1050" i="1" dirty="0" smtClean="0">
                <a:solidFill>
                  <a:srgbClr val="FFFFFF"/>
                </a:solidFill>
              </a:rPr>
              <a:t>nd </a:t>
            </a:r>
            <a:r>
              <a:rPr lang="en-US" sz="1050" i="1" dirty="0">
                <a:solidFill>
                  <a:srgbClr val="FFFFFF"/>
                </a:solidFill>
              </a:rPr>
              <a:t>we had fun doing it</a:t>
            </a:r>
            <a:r>
              <a:rPr lang="en-US" sz="1050" i="1" dirty="0" smtClean="0">
                <a:solidFill>
                  <a:srgbClr val="FFFFFF"/>
                </a:solidFill>
              </a:rPr>
              <a:t>.”</a:t>
            </a:r>
            <a:endParaRPr lang="en-US" sz="1050" i="1" dirty="0">
              <a:solidFill>
                <a:srgbClr val="FFFFFF"/>
              </a:solidFill>
            </a:endParaRPr>
          </a:p>
        </p:txBody>
      </p:sp>
    </p:spTree>
    <p:extLst>
      <p:ext uri="{BB962C8B-B14F-4D97-AF65-F5344CB8AC3E}">
        <p14:creationId xmlns:p14="http://schemas.microsoft.com/office/powerpoint/2010/main" val="30840160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42" y="1027664"/>
            <a:ext cx="7433192" cy="610422"/>
          </a:xfrm>
        </p:spPr>
        <p:txBody>
          <a:bodyPr>
            <a:normAutofit fontScale="90000"/>
          </a:bodyPr>
          <a:lstStyle/>
          <a:p>
            <a:r>
              <a:rPr lang="en-US" dirty="0" smtClean="0"/>
              <a:t>Teams Working Together</a:t>
            </a:r>
            <a:endParaRPr lang="en-US" dirty="0"/>
          </a:p>
        </p:txBody>
      </p:sp>
      <p:sp>
        <p:nvSpPr>
          <p:cNvPr id="3" name="Content Placeholder 2"/>
          <p:cNvSpPr>
            <a:spLocks noGrp="1"/>
          </p:cNvSpPr>
          <p:nvPr>
            <p:ph idx="1"/>
          </p:nvPr>
        </p:nvSpPr>
        <p:spPr>
          <a:xfrm>
            <a:off x="476282" y="1638087"/>
            <a:ext cx="6106177" cy="4809318"/>
          </a:xfrm>
        </p:spPr>
        <p:txBody>
          <a:bodyPr>
            <a:normAutofit/>
          </a:bodyPr>
          <a:lstStyle/>
          <a:p>
            <a:pPr marL="68580" indent="0">
              <a:buNone/>
            </a:pPr>
            <a:r>
              <a:rPr lang="en-US" sz="1600" dirty="0" smtClean="0"/>
              <a:t>Oakcliff will work with your group to fit your schedule and your needs but there is one thing about sailing – if you don</a:t>
            </a:r>
            <a:r>
              <a:rPr lang="fr-FR" sz="1600" dirty="0" smtClean="0"/>
              <a:t>’</a:t>
            </a:r>
            <a:r>
              <a:rPr lang="en-US" sz="1600" dirty="0" smtClean="0"/>
              <a:t>t work as a team, you go nowhere.</a:t>
            </a:r>
          </a:p>
          <a:p>
            <a:pPr marL="68580" indent="0">
              <a:buNone/>
            </a:pPr>
            <a:endParaRPr lang="en-US" sz="1400" dirty="0" smtClean="0"/>
          </a:p>
          <a:p>
            <a:pPr marL="68580" indent="0">
              <a:buNone/>
            </a:pPr>
            <a:endParaRPr lang="en-US" sz="1400" dirty="0" smtClean="0"/>
          </a:p>
          <a:p>
            <a:pPr marL="68580" indent="0">
              <a:buNone/>
            </a:pPr>
            <a:r>
              <a:rPr lang="en-US" sz="1400" dirty="0" smtClean="0"/>
              <a:t>Teams Working Together Schedule:</a:t>
            </a:r>
          </a:p>
          <a:p>
            <a:r>
              <a:rPr lang="en-US" sz="1200" dirty="0" smtClean="0"/>
              <a:t>12</a:t>
            </a:r>
            <a:r>
              <a:rPr lang="en-US" sz="1200" dirty="0"/>
              <a:t>:</a:t>
            </a:r>
            <a:r>
              <a:rPr lang="en-US" sz="1200" dirty="0" smtClean="0"/>
              <a:t>00	Arrive </a:t>
            </a:r>
            <a:r>
              <a:rPr lang="en-US" sz="1200" dirty="0"/>
              <a:t>for lunch and team forming</a:t>
            </a:r>
          </a:p>
          <a:p>
            <a:r>
              <a:rPr lang="en-US" sz="1200" dirty="0"/>
              <a:t>1:30 	</a:t>
            </a:r>
            <a:r>
              <a:rPr lang="en-US" sz="1200" dirty="0" smtClean="0"/>
              <a:t>Work </a:t>
            </a:r>
            <a:r>
              <a:rPr lang="en-US" sz="1200" dirty="0"/>
              <a:t>with your individual coaches to set </a:t>
            </a:r>
            <a:r>
              <a:rPr lang="en-US" sz="1200" dirty="0" smtClean="0"/>
              <a:t>		goals 	and </a:t>
            </a:r>
            <a:r>
              <a:rPr lang="en-US" sz="1200" dirty="0"/>
              <a:t>chart your team’s course</a:t>
            </a:r>
            <a:r>
              <a:rPr lang="en-US" sz="1200" dirty="0" smtClean="0"/>
              <a:t>.</a:t>
            </a:r>
          </a:p>
          <a:p>
            <a:r>
              <a:rPr lang="en-US" sz="1200" dirty="0" smtClean="0"/>
              <a:t>2</a:t>
            </a:r>
            <a:r>
              <a:rPr lang="en-US" sz="1200" dirty="0"/>
              <a:t>:</a:t>
            </a:r>
            <a:r>
              <a:rPr lang="en-US" sz="1200" dirty="0" smtClean="0"/>
              <a:t>00 	Sail with your team learning each role 		     	onboard &amp; discover how they form the whole. </a:t>
            </a:r>
          </a:p>
          <a:p>
            <a:r>
              <a:rPr lang="en-US" sz="1200" dirty="0" smtClean="0"/>
              <a:t>4:00   	A short race where teamwork is the key to winning.</a:t>
            </a:r>
          </a:p>
          <a:p>
            <a:r>
              <a:rPr lang="en-US" sz="1200" dirty="0" smtClean="0"/>
              <a:t>5:30 </a:t>
            </a:r>
            <a:r>
              <a:rPr lang="en-US" sz="1200" dirty="0"/>
              <a:t>	</a:t>
            </a:r>
            <a:r>
              <a:rPr lang="en-US" sz="1200" dirty="0" smtClean="0"/>
              <a:t>Reform as a whole over a snack and a drink refreshed to go 	forward as a team.</a:t>
            </a:r>
            <a:endParaRPr lang="en-US" sz="1200" dirty="0"/>
          </a:p>
        </p:txBody>
      </p:sp>
      <p:pic>
        <p:nvPicPr>
          <p:cNvPr id="5" name="Picture 4" descr="560776_424025837624922_100000525282542_1493565_1639643709_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671" y="5214094"/>
            <a:ext cx="2465858" cy="1643906"/>
          </a:xfrm>
          <a:prstGeom prst="rect">
            <a:avLst/>
          </a:prstGeom>
          <a:ln>
            <a:solidFill>
              <a:srgbClr val="000000"/>
            </a:solidFill>
          </a:ln>
        </p:spPr>
      </p:pic>
      <p:pic>
        <p:nvPicPr>
          <p:cNvPr id="10" name="Picture 9" descr="P82600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3787" y="4873337"/>
            <a:ext cx="2499134" cy="1874767"/>
          </a:xfrm>
          <a:prstGeom prst="rect">
            <a:avLst/>
          </a:prstGeom>
          <a:ln>
            <a:solidFill>
              <a:srgbClr val="000000"/>
            </a:solidFill>
          </a:ln>
        </p:spPr>
      </p:pic>
      <p:pic>
        <p:nvPicPr>
          <p:cNvPr id="11" name="Picture 10" descr="100_001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7867" y="2368932"/>
            <a:ext cx="3316133" cy="1865325"/>
          </a:xfrm>
          <a:prstGeom prst="rect">
            <a:avLst/>
          </a:prstGeom>
          <a:ln>
            <a:solidFill>
              <a:srgbClr val="000000"/>
            </a:solidFill>
          </a:ln>
        </p:spPr>
      </p:pic>
      <p:sp>
        <p:nvSpPr>
          <p:cNvPr id="4" name="TextBox 3"/>
          <p:cNvSpPr txBox="1"/>
          <p:nvPr/>
        </p:nvSpPr>
        <p:spPr>
          <a:xfrm>
            <a:off x="4688470" y="-75630"/>
            <a:ext cx="3569677" cy="954107"/>
          </a:xfrm>
          <a:prstGeom prst="rect">
            <a:avLst/>
          </a:prstGeom>
          <a:noFill/>
        </p:spPr>
        <p:txBody>
          <a:bodyPr wrap="square" rtlCol="0">
            <a:spAutoFit/>
          </a:bodyPr>
          <a:lstStyle/>
          <a:p>
            <a:r>
              <a:rPr lang="en-US" sz="1200" i="1" dirty="0" smtClean="0">
                <a:solidFill>
                  <a:srgbClr val="FFFFFF"/>
                </a:solidFill>
              </a:rPr>
              <a:t>“I was with a team of people I don’t often work with.  We came together under stress, learned to sail </a:t>
            </a:r>
            <a:r>
              <a:rPr lang="en-US" sz="1200" i="1" dirty="0">
                <a:solidFill>
                  <a:srgbClr val="FFFFFF"/>
                </a:solidFill>
              </a:rPr>
              <a:t>and </a:t>
            </a:r>
            <a:r>
              <a:rPr lang="en-US" sz="1200" i="1" dirty="0" smtClean="0">
                <a:solidFill>
                  <a:srgbClr val="FFFFFF"/>
                </a:solidFill>
              </a:rPr>
              <a:t>saw success.”</a:t>
            </a:r>
            <a:endParaRPr lang="en-US" sz="1200" i="1" dirty="0">
              <a:solidFill>
                <a:srgbClr val="FFFFFF"/>
              </a:solidFill>
            </a:endParaRPr>
          </a:p>
          <a:p>
            <a:endParaRPr lang="en-US" sz="2000" dirty="0"/>
          </a:p>
        </p:txBody>
      </p:sp>
    </p:spTree>
    <p:extLst>
      <p:ext uri="{BB962C8B-B14F-4D97-AF65-F5344CB8AC3E}">
        <p14:creationId xmlns:p14="http://schemas.microsoft.com/office/powerpoint/2010/main" val="14275357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678" y="708238"/>
            <a:ext cx="7396555" cy="757081"/>
          </a:xfrm>
        </p:spPr>
        <p:txBody>
          <a:bodyPr/>
          <a:lstStyle/>
          <a:p>
            <a:r>
              <a:rPr lang="en-US" dirty="0" smtClean="0"/>
              <a:t>Full Immersion</a:t>
            </a:r>
            <a:endParaRPr lang="en-US" dirty="0"/>
          </a:p>
        </p:txBody>
      </p:sp>
      <p:sp>
        <p:nvSpPr>
          <p:cNvPr id="3" name="Content Placeholder 2"/>
          <p:cNvSpPr>
            <a:spLocks noGrp="1"/>
          </p:cNvSpPr>
          <p:nvPr>
            <p:ph idx="1"/>
          </p:nvPr>
        </p:nvSpPr>
        <p:spPr>
          <a:xfrm>
            <a:off x="500708" y="1863620"/>
            <a:ext cx="6899978" cy="4475060"/>
          </a:xfrm>
        </p:spPr>
        <p:txBody>
          <a:bodyPr>
            <a:normAutofit lnSpcReduction="10000"/>
          </a:bodyPr>
          <a:lstStyle/>
          <a:p>
            <a:pPr marL="68580" indent="0">
              <a:buNone/>
            </a:pPr>
            <a:r>
              <a:rPr lang="en-US" sz="1400" dirty="0" smtClean="0"/>
              <a:t>Does your small group want the full experience?  Do you want to be a part of the team? Work hard? Feel what it is like to be a top athlete?  Test yourself against nature? Check out this exclusive program reserved for prequalified  individuals:</a:t>
            </a:r>
          </a:p>
          <a:p>
            <a:pPr marL="68580" indent="0">
              <a:buNone/>
            </a:pPr>
            <a:endParaRPr lang="en-US" sz="1400" dirty="0" smtClean="0"/>
          </a:p>
          <a:p>
            <a:pPr marL="68580" indent="0">
              <a:buNone/>
            </a:pPr>
            <a:endParaRPr lang="en-US" sz="1400" dirty="0" smtClean="0"/>
          </a:p>
          <a:p>
            <a:pPr marL="68580" indent="0">
              <a:buNone/>
            </a:pPr>
            <a:r>
              <a:rPr lang="en-US" sz="1400" dirty="0" smtClean="0"/>
              <a:t>Full Immersion Schedule:</a:t>
            </a:r>
          </a:p>
          <a:p>
            <a:r>
              <a:rPr lang="en-US" sz="1200" dirty="0" smtClean="0"/>
              <a:t>7:30	Work out with the team &amp; expert Steve </a:t>
            </a:r>
            <a:r>
              <a:rPr lang="en-US" sz="1200" dirty="0" err="1" smtClean="0"/>
              <a:t>Gourlay</a:t>
            </a:r>
            <a:endParaRPr lang="en-US" sz="1200" dirty="0" smtClean="0"/>
          </a:p>
          <a:p>
            <a:r>
              <a:rPr lang="en-US" sz="1200" dirty="0" smtClean="0"/>
              <a:t>9:00	Shower at your hotel</a:t>
            </a:r>
          </a:p>
          <a:p>
            <a:r>
              <a:rPr lang="en-US" sz="1200" dirty="0" smtClean="0"/>
              <a:t>9:30	Hearty &amp; Healthy Breakfast with the team</a:t>
            </a:r>
          </a:p>
          <a:p>
            <a:r>
              <a:rPr lang="en-US" sz="1200" dirty="0" smtClean="0"/>
              <a:t>10:00	Team meeting – learn your tasks for the day</a:t>
            </a:r>
          </a:p>
          <a:p>
            <a:r>
              <a:rPr lang="en-US" sz="1200" dirty="0" smtClean="0"/>
              <a:t>11:00	To the boats – morning training of, tacking, grinding, tailing, 		steering, jibing. </a:t>
            </a:r>
            <a:r>
              <a:rPr lang="en-US" sz="1200" dirty="0"/>
              <a:t> </a:t>
            </a:r>
            <a:r>
              <a:rPr lang="en-US" sz="1200" dirty="0" smtClean="0"/>
              <a:t>Don’t know these words?  You will!</a:t>
            </a:r>
          </a:p>
          <a:p>
            <a:r>
              <a:rPr lang="en-US" sz="1200" dirty="0" smtClean="0"/>
              <a:t>1:00	Sandwiches on shore and morning debrief. Challenges? 		Successes? Shared lessons? How does this relate to every-day life?</a:t>
            </a:r>
          </a:p>
          <a:p>
            <a:r>
              <a:rPr lang="en-US" sz="1200" dirty="0" smtClean="0"/>
              <a:t>2:00	Back on the water – time to race! Take no prisoners full on sailing</a:t>
            </a:r>
          </a:p>
          <a:p>
            <a:r>
              <a:rPr lang="en-US" sz="1200" dirty="0" smtClean="0"/>
              <a:t>4:00	Pitch in – put the boats away and head to the event space</a:t>
            </a:r>
          </a:p>
          <a:p>
            <a:r>
              <a:rPr lang="en-US" sz="1200" dirty="0" smtClean="0"/>
              <a:t>5:00	Debrief - lessons learned – continuing new attitudes tomorrow</a:t>
            </a:r>
          </a:p>
          <a:p>
            <a:r>
              <a:rPr lang="en-US" sz="1200" dirty="0" smtClean="0"/>
              <a:t>6:00	Awards Party</a:t>
            </a:r>
          </a:p>
          <a:p>
            <a:r>
              <a:rPr lang="en-US" sz="1200" dirty="0" smtClean="0"/>
              <a:t>9:00	A good night’s sleep is guaranteed</a:t>
            </a:r>
          </a:p>
          <a:p>
            <a:pPr marL="68580" indent="0">
              <a:buNone/>
            </a:pPr>
            <a:endParaRPr lang="en-US" sz="1200" dirty="0"/>
          </a:p>
        </p:txBody>
      </p:sp>
      <p:pic>
        <p:nvPicPr>
          <p:cNvPr id="4" name="Picture 3" descr="IMG_114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03849" y="325130"/>
            <a:ext cx="1933372" cy="1450029"/>
          </a:xfrm>
          <a:prstGeom prst="rect">
            <a:avLst/>
          </a:prstGeom>
        </p:spPr>
      </p:pic>
      <p:pic>
        <p:nvPicPr>
          <p:cNvPr id="5" name="Picture 4" descr="IMGP173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3849" y="4975629"/>
            <a:ext cx="1817401" cy="1363051"/>
          </a:xfrm>
          <a:prstGeom prst="rect">
            <a:avLst/>
          </a:prstGeom>
          <a:ln>
            <a:solidFill>
              <a:srgbClr val="000000"/>
            </a:solidFill>
          </a:ln>
        </p:spPr>
      </p:pic>
      <p:pic>
        <p:nvPicPr>
          <p:cNvPr id="8" name="Picture 7" descr="IMG_0227.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6929" y="2040605"/>
            <a:ext cx="1488334" cy="1984445"/>
          </a:xfrm>
          <a:prstGeom prst="rect">
            <a:avLst/>
          </a:prstGeom>
          <a:ln>
            <a:solidFill>
              <a:srgbClr val="000000"/>
            </a:solidFill>
          </a:ln>
        </p:spPr>
      </p:pic>
      <p:pic>
        <p:nvPicPr>
          <p:cNvPr id="9" name="Picture 8" descr="The littlest grinde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9834" y="3361855"/>
            <a:ext cx="1778400" cy="1326390"/>
          </a:xfrm>
          <a:prstGeom prst="rect">
            <a:avLst/>
          </a:prstGeom>
          <a:ln>
            <a:solidFill>
              <a:srgbClr val="000000"/>
            </a:solidFill>
          </a:ln>
        </p:spPr>
      </p:pic>
      <p:pic>
        <p:nvPicPr>
          <p:cNvPr id="10" name="Picture 9" descr="P1020507.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5107401" y="476228"/>
            <a:ext cx="1497881" cy="1123411"/>
          </a:xfrm>
          <a:prstGeom prst="rect">
            <a:avLst/>
          </a:prstGeom>
          <a:ln>
            <a:solidFill>
              <a:srgbClr val="000000"/>
            </a:solidFill>
          </a:ln>
        </p:spPr>
      </p:pic>
      <p:sp>
        <p:nvSpPr>
          <p:cNvPr id="6" name="TextBox 5"/>
          <p:cNvSpPr txBox="1"/>
          <p:nvPr/>
        </p:nvSpPr>
        <p:spPr>
          <a:xfrm>
            <a:off x="4777889" y="1"/>
            <a:ext cx="3290344" cy="307777"/>
          </a:xfrm>
          <a:prstGeom prst="rect">
            <a:avLst/>
          </a:prstGeom>
          <a:noFill/>
        </p:spPr>
        <p:txBody>
          <a:bodyPr wrap="square" rtlCol="0">
            <a:spAutoFit/>
          </a:bodyPr>
          <a:lstStyle/>
          <a:p>
            <a:r>
              <a:rPr lang="en-US" sz="1400" i="1" dirty="0" smtClean="0">
                <a:solidFill>
                  <a:srgbClr val="FFFFFF"/>
                </a:solidFill>
              </a:rPr>
              <a:t>“The Best: Realizing I could do it!!!!”</a:t>
            </a:r>
            <a:endParaRPr lang="en-US" sz="1400" i="1" dirty="0">
              <a:solidFill>
                <a:srgbClr val="FFFFFF"/>
              </a:solidFill>
            </a:endParaRPr>
          </a:p>
        </p:txBody>
      </p:sp>
    </p:spTree>
    <p:extLst>
      <p:ext uri="{BB962C8B-B14F-4D97-AF65-F5344CB8AC3E}">
        <p14:creationId xmlns:p14="http://schemas.microsoft.com/office/powerpoint/2010/main" val="18653050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98551"/>
          </a:xfrm>
        </p:spPr>
        <p:txBody>
          <a:bodyPr>
            <a:normAutofit fontScale="90000"/>
          </a:bodyPr>
          <a:lstStyle/>
          <a:p>
            <a:r>
              <a:rPr lang="en-US" dirty="0" smtClean="0"/>
              <a:t>More than Sailing – It’s Business</a:t>
            </a:r>
            <a:endParaRPr lang="en-US" dirty="0"/>
          </a:p>
        </p:txBody>
      </p:sp>
      <p:sp>
        <p:nvSpPr>
          <p:cNvPr id="3" name="Content Placeholder 2"/>
          <p:cNvSpPr>
            <a:spLocks noGrp="1"/>
          </p:cNvSpPr>
          <p:nvPr>
            <p:ph idx="1"/>
          </p:nvPr>
        </p:nvSpPr>
        <p:spPr>
          <a:xfrm>
            <a:off x="498522" y="1819438"/>
            <a:ext cx="6718161" cy="4661684"/>
          </a:xfrm>
        </p:spPr>
        <p:txBody>
          <a:bodyPr>
            <a:normAutofit/>
          </a:bodyPr>
          <a:lstStyle/>
          <a:p>
            <a:pPr marL="68580" indent="0">
              <a:buNone/>
            </a:pPr>
            <a:r>
              <a:rPr lang="en-US" sz="1400" dirty="0" smtClean="0"/>
              <a:t>Sailing, Golf and Tennis – business gets done, deals are made but you need to know the basics.  Allow Oakcliff to train you in the sports of business. </a:t>
            </a:r>
            <a:r>
              <a:rPr lang="en-US" sz="1400" dirty="0"/>
              <a:t>L</a:t>
            </a:r>
            <a:r>
              <a:rPr lang="en-US" sz="1400" dirty="0" smtClean="0"/>
              <a:t>et Oakcliff give you the skills to close the next deal.</a:t>
            </a:r>
          </a:p>
          <a:p>
            <a:pPr marL="68580" indent="0">
              <a:buNone/>
            </a:pPr>
            <a:endParaRPr lang="en-US" sz="1400" dirty="0" smtClean="0"/>
          </a:p>
          <a:p>
            <a:endParaRPr lang="en-US" sz="1400" dirty="0" smtClean="0"/>
          </a:p>
          <a:p>
            <a:r>
              <a:rPr lang="en-US" sz="1400" dirty="0" smtClean="0"/>
              <a:t>This multi-day event is an investment in your future:</a:t>
            </a:r>
          </a:p>
          <a:p>
            <a:pPr lvl="1"/>
            <a:r>
              <a:rPr lang="en-US" sz="1200" dirty="0" smtClean="0"/>
              <a:t>Half Day of sailing each day with top athletes</a:t>
            </a:r>
          </a:p>
          <a:p>
            <a:pPr lvl="1"/>
            <a:r>
              <a:rPr lang="en-US" sz="1200" dirty="0" smtClean="0"/>
              <a:t>Half Day of Golf at one of the most exclusive courses in NY</a:t>
            </a:r>
          </a:p>
          <a:p>
            <a:pPr lvl="1"/>
            <a:r>
              <a:rPr lang="en-US" sz="1200" dirty="0" smtClean="0"/>
              <a:t>Half Day of Tennis with private coaching</a:t>
            </a:r>
          </a:p>
          <a:p>
            <a:pPr lvl="1"/>
            <a:endParaRPr lang="en-US" sz="1200" dirty="0"/>
          </a:p>
          <a:p>
            <a:pPr lvl="1"/>
            <a:endParaRPr lang="en-US" sz="1200" dirty="0" smtClean="0"/>
          </a:p>
          <a:p>
            <a:pPr lvl="1"/>
            <a:endParaRPr lang="en-US" sz="1200" dirty="0"/>
          </a:p>
          <a:p>
            <a:pPr lvl="1"/>
            <a:endParaRPr lang="en-US" sz="1200" dirty="0" smtClean="0"/>
          </a:p>
          <a:p>
            <a:pPr marL="365760" lvl="1" indent="0">
              <a:buNone/>
            </a:pPr>
            <a:endParaRPr lang="en-US" sz="1200" dirty="0" smtClean="0"/>
          </a:p>
          <a:p>
            <a:r>
              <a:rPr lang="en-US" sz="1400" dirty="0" smtClean="0"/>
              <a:t>Evening talk with renowned business speakers</a:t>
            </a:r>
          </a:p>
          <a:p>
            <a:r>
              <a:rPr lang="en-US" sz="1400" dirty="0" smtClean="0"/>
              <a:t>Dinner and Drinks with coach transfer</a:t>
            </a:r>
          </a:p>
          <a:p>
            <a:r>
              <a:rPr lang="en-US" sz="1400" dirty="0" smtClean="0"/>
              <a:t>Accommodation at the all suites Fox Hollow Inn</a:t>
            </a:r>
          </a:p>
        </p:txBody>
      </p:sp>
      <p:pic>
        <p:nvPicPr>
          <p:cNvPr id="6" name="Picture 5" descr="1stracefinals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82295" y="3972447"/>
            <a:ext cx="2234388" cy="1485868"/>
          </a:xfrm>
          <a:prstGeom prst="rect">
            <a:avLst/>
          </a:prstGeom>
          <a:ln>
            <a:solidFill>
              <a:srgbClr val="000000"/>
            </a:solidFill>
          </a:ln>
        </p:spPr>
      </p:pic>
      <p:pic>
        <p:nvPicPr>
          <p:cNvPr id="4" name="Picture 3" descr="VOR with crowd and TV cam.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12528" y="5091985"/>
            <a:ext cx="2234388" cy="1489592"/>
          </a:xfrm>
          <a:prstGeom prst="rect">
            <a:avLst/>
          </a:prstGeom>
          <a:ln>
            <a:solidFill>
              <a:srgbClr val="000000"/>
            </a:solidFill>
          </a:ln>
        </p:spPr>
      </p:pic>
      <p:pic>
        <p:nvPicPr>
          <p:cNvPr id="5" name="Picture 4" descr="P101059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0797" y="2338547"/>
            <a:ext cx="2566119" cy="1924589"/>
          </a:xfrm>
          <a:prstGeom prst="rect">
            <a:avLst/>
          </a:prstGeom>
          <a:ln>
            <a:solidFill>
              <a:srgbClr val="000000"/>
            </a:solidFill>
          </a:ln>
        </p:spPr>
      </p:pic>
      <p:sp>
        <p:nvSpPr>
          <p:cNvPr id="9" name="Rectangle 8"/>
          <p:cNvSpPr/>
          <p:nvPr/>
        </p:nvSpPr>
        <p:spPr>
          <a:xfrm>
            <a:off x="4627008" y="0"/>
            <a:ext cx="3533124" cy="646331"/>
          </a:xfrm>
          <a:prstGeom prst="rect">
            <a:avLst/>
          </a:prstGeom>
        </p:spPr>
        <p:txBody>
          <a:bodyPr wrap="square">
            <a:spAutoFit/>
          </a:bodyPr>
          <a:lstStyle/>
          <a:p>
            <a:r>
              <a:rPr lang="en-US" sz="1200" i="1" dirty="0" smtClean="0">
                <a:solidFill>
                  <a:srgbClr val="FFFFFF"/>
                </a:solidFill>
              </a:rPr>
              <a:t>“At Oakcliff we quickly were gelling </a:t>
            </a:r>
            <a:r>
              <a:rPr lang="en-US" sz="1200" i="1" dirty="0">
                <a:solidFill>
                  <a:srgbClr val="FFFFFF"/>
                </a:solidFill>
              </a:rPr>
              <a:t>into a team with peer </a:t>
            </a:r>
            <a:r>
              <a:rPr lang="en-US" sz="1200" i="1" dirty="0" smtClean="0">
                <a:solidFill>
                  <a:srgbClr val="FFFFFF"/>
                </a:solidFill>
              </a:rPr>
              <a:t>alpha-leaders </a:t>
            </a:r>
            <a:r>
              <a:rPr lang="en-US" sz="1200" i="1" dirty="0">
                <a:solidFill>
                  <a:srgbClr val="FFFFFF"/>
                </a:solidFill>
              </a:rPr>
              <a:t>from across our global </a:t>
            </a:r>
            <a:r>
              <a:rPr lang="en-US" sz="1200" i="1" dirty="0" smtClean="0">
                <a:solidFill>
                  <a:srgbClr val="FFFFFF"/>
                </a:solidFill>
              </a:rPr>
              <a:t>company”</a:t>
            </a:r>
            <a:endParaRPr lang="en-US" sz="1200" i="1" dirty="0">
              <a:solidFill>
                <a:srgbClr val="FFFFFF"/>
              </a:solidFill>
            </a:endParaRPr>
          </a:p>
        </p:txBody>
      </p:sp>
    </p:spTree>
    <p:extLst>
      <p:ext uri="{BB962C8B-B14F-4D97-AF65-F5344CB8AC3E}">
        <p14:creationId xmlns:p14="http://schemas.microsoft.com/office/powerpoint/2010/main" val="39698242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6032"/>
          </a:xfrm>
        </p:spPr>
        <p:txBody>
          <a:bodyPr>
            <a:normAutofit fontScale="90000"/>
          </a:bodyPr>
          <a:lstStyle/>
          <a:p>
            <a:r>
              <a:rPr lang="en-US" dirty="0" smtClean="0"/>
              <a:t>Add </a:t>
            </a:r>
            <a:r>
              <a:rPr lang="en-US" dirty="0" err="1" smtClean="0"/>
              <a:t>Ons</a:t>
            </a:r>
            <a:endParaRPr lang="en-US" dirty="0"/>
          </a:p>
        </p:txBody>
      </p:sp>
      <p:sp>
        <p:nvSpPr>
          <p:cNvPr id="3" name="Content Placeholder 2"/>
          <p:cNvSpPr>
            <a:spLocks noGrp="1"/>
          </p:cNvSpPr>
          <p:nvPr>
            <p:ph idx="1"/>
          </p:nvPr>
        </p:nvSpPr>
        <p:spPr>
          <a:xfrm>
            <a:off x="510390" y="1673696"/>
            <a:ext cx="7310419" cy="4158933"/>
          </a:xfrm>
        </p:spPr>
        <p:txBody>
          <a:bodyPr>
            <a:normAutofit/>
          </a:bodyPr>
          <a:lstStyle/>
          <a:p>
            <a:pPr marL="68580" indent="0">
              <a:buNone/>
            </a:pPr>
            <a:endParaRPr lang="en-US" sz="1800" dirty="0"/>
          </a:p>
          <a:p>
            <a:pPr marL="68580" indent="0">
              <a:buNone/>
            </a:pPr>
            <a:r>
              <a:rPr lang="en-US" sz="2000" dirty="0" smtClean="0"/>
              <a:t>Every program is fully customizable and can include:</a:t>
            </a:r>
          </a:p>
          <a:p>
            <a:pPr marL="365760" lvl="1" indent="0">
              <a:buNone/>
            </a:pPr>
            <a:endParaRPr lang="en-US" sz="1400" dirty="0" smtClean="0"/>
          </a:p>
          <a:p>
            <a:pPr lvl="1"/>
            <a:r>
              <a:rPr lang="en-US" sz="1600" dirty="0" smtClean="0"/>
              <a:t>Team Uniforms: </a:t>
            </a:r>
            <a:r>
              <a:rPr lang="en-US" sz="1600" dirty="0"/>
              <a:t>C</a:t>
            </a:r>
            <a:r>
              <a:rPr lang="en-US" sz="1600" dirty="0" smtClean="0"/>
              <a:t>aps to </a:t>
            </a:r>
            <a:r>
              <a:rPr lang="en-US" sz="1600" dirty="0"/>
              <a:t>T</a:t>
            </a:r>
            <a:r>
              <a:rPr lang="en-US" sz="1600" dirty="0" smtClean="0"/>
              <a:t>echnical </a:t>
            </a:r>
            <a:r>
              <a:rPr lang="en-US" sz="1600" dirty="0"/>
              <a:t>G</a:t>
            </a:r>
            <a:r>
              <a:rPr lang="en-US" sz="1600" dirty="0" smtClean="0"/>
              <a:t>ear by Gill</a:t>
            </a:r>
          </a:p>
          <a:p>
            <a:pPr lvl="1"/>
            <a:r>
              <a:rPr lang="en-US" sz="1600" dirty="0"/>
              <a:t>Trophies and </a:t>
            </a:r>
            <a:r>
              <a:rPr lang="en-US" sz="1600" dirty="0" smtClean="0"/>
              <a:t>Medals</a:t>
            </a:r>
            <a:endParaRPr lang="en-US" sz="1600" dirty="0"/>
          </a:p>
          <a:p>
            <a:pPr lvl="1"/>
            <a:r>
              <a:rPr lang="en-US" sz="1600" dirty="0" smtClean="0"/>
              <a:t>Meals from Casual to Elegant</a:t>
            </a:r>
          </a:p>
          <a:p>
            <a:pPr lvl="1"/>
            <a:r>
              <a:rPr lang="en-US" sz="1600" dirty="0" smtClean="0"/>
              <a:t>Live Music from Sea </a:t>
            </a:r>
            <a:r>
              <a:rPr lang="en-US" sz="1600" dirty="0"/>
              <a:t>S</a:t>
            </a:r>
            <a:r>
              <a:rPr lang="en-US" sz="1600" dirty="0" smtClean="0"/>
              <a:t>hanties to Motown</a:t>
            </a:r>
          </a:p>
          <a:p>
            <a:pPr lvl="1"/>
            <a:r>
              <a:rPr lang="en-US" sz="1600" dirty="0" smtClean="0"/>
              <a:t>After Sailing Massages alfresco</a:t>
            </a:r>
          </a:p>
          <a:p>
            <a:pPr lvl="1"/>
            <a:endParaRPr lang="en-US" sz="1600" dirty="0" smtClean="0"/>
          </a:p>
          <a:p>
            <a:pPr lvl="1"/>
            <a:endParaRPr lang="en-US" sz="1600" dirty="0" smtClean="0"/>
          </a:p>
          <a:p>
            <a:pPr lvl="1"/>
            <a:endParaRPr lang="en-US" sz="1400" dirty="0" smtClean="0"/>
          </a:p>
          <a:p>
            <a:pPr lvl="1"/>
            <a:endParaRPr lang="en-US" sz="1800" dirty="0"/>
          </a:p>
        </p:txBody>
      </p:sp>
      <p:pic>
        <p:nvPicPr>
          <p:cNvPr id="4" name="Picture 3" descr="IMG_089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31665" y="3828180"/>
            <a:ext cx="2355876" cy="1766907"/>
          </a:xfrm>
          <a:prstGeom prst="rect">
            <a:avLst/>
          </a:prstGeom>
          <a:ln>
            <a:solidFill>
              <a:srgbClr val="000000"/>
            </a:solidFill>
          </a:ln>
        </p:spPr>
      </p:pic>
      <p:pic>
        <p:nvPicPr>
          <p:cNvPr id="5" name="Picture 4" descr="IMG_11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63881" y="2570448"/>
            <a:ext cx="2029192" cy="1521894"/>
          </a:xfrm>
          <a:prstGeom prst="rect">
            <a:avLst/>
          </a:prstGeom>
          <a:ln>
            <a:solidFill>
              <a:schemeClr val="tx1"/>
            </a:solidFill>
          </a:ln>
        </p:spPr>
      </p:pic>
      <p:pic>
        <p:nvPicPr>
          <p:cNvPr id="8" name="Picture 7" descr="IMG_0869.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9661" y="4347114"/>
            <a:ext cx="3150679" cy="1760727"/>
          </a:xfrm>
          <a:prstGeom prst="rect">
            <a:avLst/>
          </a:prstGeom>
          <a:ln>
            <a:solidFill>
              <a:srgbClr val="000000"/>
            </a:solidFill>
          </a:ln>
        </p:spPr>
      </p:pic>
      <p:pic>
        <p:nvPicPr>
          <p:cNvPr id="13" name="Picture 12" descr="IMGP1560.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4137" y="4225005"/>
            <a:ext cx="1619597" cy="2159463"/>
          </a:xfrm>
          <a:prstGeom prst="rect">
            <a:avLst/>
          </a:prstGeom>
          <a:ln>
            <a:solidFill>
              <a:srgbClr val="000000"/>
            </a:solidFill>
          </a:ln>
        </p:spPr>
      </p:pic>
      <p:sp>
        <p:nvSpPr>
          <p:cNvPr id="6" name="TextBox 5"/>
          <p:cNvSpPr txBox="1"/>
          <p:nvPr/>
        </p:nvSpPr>
        <p:spPr>
          <a:xfrm>
            <a:off x="4721076" y="0"/>
            <a:ext cx="3347158" cy="646331"/>
          </a:xfrm>
          <a:prstGeom prst="rect">
            <a:avLst/>
          </a:prstGeom>
          <a:noFill/>
        </p:spPr>
        <p:txBody>
          <a:bodyPr wrap="square" rtlCol="0">
            <a:spAutoFit/>
          </a:bodyPr>
          <a:lstStyle/>
          <a:p>
            <a:r>
              <a:rPr lang="en-US" sz="1200" i="1" dirty="0" smtClean="0">
                <a:solidFill>
                  <a:srgbClr val="FFFFFF"/>
                </a:solidFill>
              </a:rPr>
              <a:t>“Thank </a:t>
            </a:r>
            <a:r>
              <a:rPr lang="en-US" sz="1200" i="1" dirty="0">
                <a:solidFill>
                  <a:srgbClr val="FFFFFF"/>
                </a:solidFill>
              </a:rPr>
              <a:t>you again for a totally awesome experience.  I can now cross learning how to sail off of my Bucket List! </a:t>
            </a:r>
            <a:r>
              <a:rPr lang="en-US" sz="1200" i="1" dirty="0" smtClean="0">
                <a:solidFill>
                  <a:srgbClr val="FFFFFF"/>
                </a:solidFill>
              </a:rPr>
              <a:t>”</a:t>
            </a:r>
            <a:endParaRPr lang="en-US" sz="1200" i="1" dirty="0">
              <a:solidFill>
                <a:srgbClr val="FFFFFF"/>
              </a:solidFill>
            </a:endParaRPr>
          </a:p>
        </p:txBody>
      </p:sp>
    </p:spTree>
    <p:extLst>
      <p:ext uri="{BB962C8B-B14F-4D97-AF65-F5344CB8AC3E}">
        <p14:creationId xmlns:p14="http://schemas.microsoft.com/office/powerpoint/2010/main" val="43349943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477</TotalTime>
  <Words>909</Words>
  <Application>Microsoft Macintosh PowerPoint</Application>
  <PresentationFormat>On-screen Show (4:3)</PresentationFormat>
  <Paragraphs>110</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Austin</vt:lpstr>
      <vt:lpstr>PowerPoint Presentation</vt:lpstr>
      <vt:lpstr>Oakcliff Forms Your Team Through Sail</vt:lpstr>
      <vt:lpstr>Push the Limits of Nature</vt:lpstr>
      <vt:lpstr>As Casual or Facilitated as Your Winds Dictate</vt:lpstr>
      <vt:lpstr>Sailing is Social</vt:lpstr>
      <vt:lpstr>Teams Working Together</vt:lpstr>
      <vt:lpstr>Full Immersion</vt:lpstr>
      <vt:lpstr>More than Sailing – It’s Business</vt:lpstr>
      <vt:lpstr>Add Ons</vt:lpstr>
      <vt:lpstr>Add Ons Continued</vt:lpstr>
      <vt:lpstr>Pricing: </vt:lpstr>
    </vt:vector>
  </TitlesOfParts>
  <Company>America True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Riley</dc:creator>
  <cp:lastModifiedBy>Scott Guinn</cp:lastModifiedBy>
  <cp:revision>36</cp:revision>
  <cp:lastPrinted>2013-04-05T20:27:44Z</cp:lastPrinted>
  <dcterms:created xsi:type="dcterms:W3CDTF">2013-04-04T22:08:44Z</dcterms:created>
  <dcterms:modified xsi:type="dcterms:W3CDTF">2015-10-03T20:07:24Z</dcterms:modified>
</cp:coreProperties>
</file>